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Inter Light"/>
      <p:regular r:id="rId26"/>
      <p:bold r:id="rId27"/>
    </p:embeddedFont>
    <p:embeddedFont>
      <p:font typeface="Inter"/>
      <p:regular r:id="rId28"/>
      <p:bold r:id="rId29"/>
    </p:embeddedFont>
    <p:embeddedFont>
      <p:font typeface="Open Sans ExtraBold"/>
      <p:bold r:id="rId30"/>
      <p:boldItalic r:id="rId31"/>
    </p:embeddedFont>
    <p:embeddedFont>
      <p:font typeface="Open Sans Medium"/>
      <p:regular r:id="rId32"/>
      <p:bold r:id="rId33"/>
      <p:italic r:id="rId34"/>
      <p:boldItalic r:id="rId35"/>
    </p:embeddedFont>
    <p:embeddedFont>
      <p:font typeface="Inter Medium"/>
      <p:regular r:id="rId36"/>
      <p:bold r:id="rId37"/>
    </p:embeddedFont>
    <p:embeddedFont>
      <p:font typeface="Open Sans Light"/>
      <p:regular r:id="rId38"/>
      <p:bold r:id="rId39"/>
      <p:italic r:id="rId40"/>
      <p:boldItalic r:id="rId41"/>
    </p:embeddedFont>
    <p:embeddedFont>
      <p:font typeface="Open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Light-italic.fntdata"/><Relationship Id="rId20" Type="http://schemas.openxmlformats.org/officeDocument/2006/relationships/slide" Target="slides/slide15.xml"/><Relationship Id="rId42" Type="http://schemas.openxmlformats.org/officeDocument/2006/relationships/font" Target="fonts/OpenSans-regular.fntdata"/><Relationship Id="rId41" Type="http://schemas.openxmlformats.org/officeDocument/2006/relationships/font" Target="fonts/OpenSansLight-boldItalic.fntdata"/><Relationship Id="rId22" Type="http://schemas.openxmlformats.org/officeDocument/2006/relationships/slide" Target="slides/slide17.xml"/><Relationship Id="rId44" Type="http://schemas.openxmlformats.org/officeDocument/2006/relationships/font" Target="fonts/OpenSans-italic.fntdata"/><Relationship Id="rId21" Type="http://schemas.openxmlformats.org/officeDocument/2006/relationships/slide" Target="slides/slide16.xml"/><Relationship Id="rId43" Type="http://schemas.openxmlformats.org/officeDocument/2006/relationships/font" Target="fonts/OpenSans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nterLight-regular.fntdata"/><Relationship Id="rId25" Type="http://schemas.openxmlformats.org/officeDocument/2006/relationships/slide" Target="slides/slide20.xml"/><Relationship Id="rId28" Type="http://schemas.openxmlformats.org/officeDocument/2006/relationships/font" Target="fonts/Inter-regular.fntdata"/><Relationship Id="rId27" Type="http://schemas.openxmlformats.org/officeDocument/2006/relationships/font" Target="fonts/Inter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ExtraBold-boldItalic.fntdata"/><Relationship Id="rId30" Type="http://schemas.openxmlformats.org/officeDocument/2006/relationships/font" Target="fonts/OpenSansExtraBold-bold.fntdata"/><Relationship Id="rId11" Type="http://schemas.openxmlformats.org/officeDocument/2006/relationships/slide" Target="slides/slide6.xml"/><Relationship Id="rId33" Type="http://schemas.openxmlformats.org/officeDocument/2006/relationships/font" Target="fonts/OpenSansMedium-bold.fntdata"/><Relationship Id="rId10" Type="http://schemas.openxmlformats.org/officeDocument/2006/relationships/slide" Target="slides/slide5.xml"/><Relationship Id="rId32" Type="http://schemas.openxmlformats.org/officeDocument/2006/relationships/font" Target="fonts/OpenSansMedium-regular.fntdata"/><Relationship Id="rId13" Type="http://schemas.openxmlformats.org/officeDocument/2006/relationships/slide" Target="slides/slide8.xml"/><Relationship Id="rId35" Type="http://schemas.openxmlformats.org/officeDocument/2006/relationships/font" Target="fonts/OpenSansMedium-boldItalic.fntdata"/><Relationship Id="rId12" Type="http://schemas.openxmlformats.org/officeDocument/2006/relationships/slide" Target="slides/slide7.xml"/><Relationship Id="rId34" Type="http://schemas.openxmlformats.org/officeDocument/2006/relationships/font" Target="fonts/OpenSansMedium-italic.fntdata"/><Relationship Id="rId15" Type="http://schemas.openxmlformats.org/officeDocument/2006/relationships/slide" Target="slides/slide10.xml"/><Relationship Id="rId37" Type="http://schemas.openxmlformats.org/officeDocument/2006/relationships/font" Target="fonts/InterMedium-bold.fntdata"/><Relationship Id="rId14" Type="http://schemas.openxmlformats.org/officeDocument/2006/relationships/slide" Target="slides/slide9.xml"/><Relationship Id="rId36" Type="http://schemas.openxmlformats.org/officeDocument/2006/relationships/font" Target="fonts/InterMedium-regular.fntdata"/><Relationship Id="rId17" Type="http://schemas.openxmlformats.org/officeDocument/2006/relationships/slide" Target="slides/slide12.xml"/><Relationship Id="rId39" Type="http://schemas.openxmlformats.org/officeDocument/2006/relationships/font" Target="fonts/OpenSansLight-bold.fntdata"/><Relationship Id="rId16" Type="http://schemas.openxmlformats.org/officeDocument/2006/relationships/slide" Target="slides/slide11.xml"/><Relationship Id="rId38" Type="http://schemas.openxmlformats.org/officeDocument/2006/relationships/font" Target="fonts/OpenSans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jpg>
</file>

<file path=ppt/media/image15.gif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b00d364bd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b00d364bd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22bdf0b0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22bdf0b0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c22bdf0b01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c22bdf0b01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c22bdf0b01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c22bdf0b01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22bdf0b01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c22bdf0b0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c34ac6cc97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c34ac6cc97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c22bdf0b01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c22bdf0b01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c22bdf0b01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c22bdf0b01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personne qui a créé le commentaire, marque comme résolu.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c22bdf0b01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c22bdf0b01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rPr>
              <a:t>dans le local storage du navigateur donc pas d’impact sur d’autres relecteurs</a:t>
            </a:r>
            <a:endParaRPr sz="1800">
              <a:solidFill>
                <a:srgbClr val="59595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c34ac6cc97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c34ac6cc97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c34ac6cc97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c34ac6cc97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c22bdf0b0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c22bdf0b0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b133e0565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b133e0565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133e0565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b133e0565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c22bdf0b0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c22bdf0b0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c22bdf0b0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c22bdf0b0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c22bdf0b0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c22bdf0b0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code mais aussi message de commit à vérifier.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À discuter : difficile à appliquer à des juniors, est-ce qu’ils vont réussir à critiquer le code des autres sachant qu’un junior a en général du mal à critiquer son propre code.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c22bdf0b0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c22bdf0b0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Autant il y a des coding standards qu’il n’y a pas besoin de remettre en cause, comme PHPCS. Autant des fois PHP MD ou PHP CPD, il faut pouvoir avoir un esprit critique et pas suivre les outils automatisés aveuglément.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c22bdf0b0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c22bdf0b0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Oui des fois des commentaires de revue de code ne sont pas nécessairement des choses à corriger, ça peut être juste des questions pour s’assurer que le/la relecteur/trice et/ou la personne qui a écrit le code a bien compris.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Critiquer le code et pas la personne.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c3e9ceca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c3e9ceca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0" y="496600"/>
            <a:ext cx="8520600" cy="144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Font typeface="Open Sans"/>
              <a:buNone/>
              <a:defRPr sz="4200">
                <a:solidFill>
                  <a:srgbClr val="156CA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Font typeface="Open Sans Medium"/>
              <a:buNone/>
              <a:defRPr sz="4200">
                <a:solidFill>
                  <a:srgbClr val="156CA5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Font typeface="Open Sans Medium"/>
              <a:buNone/>
              <a:defRPr sz="4200">
                <a:solidFill>
                  <a:srgbClr val="156CA5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Font typeface="Open Sans Medium"/>
              <a:buNone/>
              <a:defRPr sz="4200">
                <a:solidFill>
                  <a:srgbClr val="156CA5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Font typeface="Open Sans Medium"/>
              <a:buNone/>
              <a:defRPr sz="4200">
                <a:solidFill>
                  <a:srgbClr val="156CA5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Font typeface="Open Sans Medium"/>
              <a:buNone/>
              <a:defRPr sz="4200">
                <a:solidFill>
                  <a:srgbClr val="156CA5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Font typeface="Open Sans Medium"/>
              <a:buNone/>
              <a:defRPr sz="4200">
                <a:solidFill>
                  <a:srgbClr val="156CA5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Font typeface="Open Sans Medium"/>
              <a:buNone/>
              <a:defRPr sz="4200">
                <a:solidFill>
                  <a:srgbClr val="156CA5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Font typeface="Open Sans Medium"/>
              <a:buNone/>
              <a:defRPr sz="4200">
                <a:solidFill>
                  <a:srgbClr val="156CA5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61350" y="20040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Light"/>
              <a:buNone/>
              <a:defRPr sz="24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 Light"/>
              <a:buNone/>
              <a:defRPr sz="24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 Light"/>
              <a:buNone/>
              <a:defRPr sz="2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 Light"/>
              <a:buNone/>
              <a:defRPr sz="2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 Light"/>
              <a:buNone/>
              <a:defRPr sz="24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 Light"/>
              <a:buNone/>
              <a:defRPr sz="24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 Light"/>
              <a:buNone/>
              <a:defRPr sz="24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 Light"/>
              <a:buNone/>
              <a:defRPr sz="24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 Light"/>
              <a:buNone/>
              <a:defRPr sz="24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62426" y="2668575"/>
            <a:ext cx="1718441" cy="234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Open Sans"/>
              <a:buNone/>
              <a:defRPr sz="12000">
                <a:solidFill>
                  <a:schemeClr val="lt1"/>
                </a:solidFill>
                <a:highlight>
                  <a:srgbClr val="156CA5"/>
                </a:highlight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80" name="Google Shape;8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4663225"/>
            <a:ext cx="1753131" cy="3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700" y="99400"/>
            <a:ext cx="410450" cy="44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1"/>
          <p:cNvCxnSpPr/>
          <p:nvPr/>
        </p:nvCxnSpPr>
        <p:spPr>
          <a:xfrm rot="10800000">
            <a:off x="8885725" y="668550"/>
            <a:ext cx="0" cy="380640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1"/>
          <p:cNvCxnSpPr/>
          <p:nvPr/>
        </p:nvCxnSpPr>
        <p:spPr>
          <a:xfrm rot="10800000">
            <a:off x="2088758" y="4860017"/>
            <a:ext cx="6383700" cy="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86" name="Google Shape;86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4663225"/>
            <a:ext cx="1753131" cy="3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700" y="99400"/>
            <a:ext cx="410450" cy="44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2"/>
          <p:cNvCxnSpPr/>
          <p:nvPr/>
        </p:nvCxnSpPr>
        <p:spPr>
          <a:xfrm rot="10800000">
            <a:off x="8885725" y="668550"/>
            <a:ext cx="0" cy="380640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2"/>
          <p:cNvCxnSpPr/>
          <p:nvPr/>
        </p:nvCxnSpPr>
        <p:spPr>
          <a:xfrm rot="10800000">
            <a:off x="2088758" y="4860017"/>
            <a:ext cx="6383700" cy="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3600"/>
              <a:buFont typeface="Open Sans"/>
              <a:buNone/>
              <a:defRPr sz="3600">
                <a:solidFill>
                  <a:srgbClr val="156CA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3600"/>
              <a:buNone/>
              <a:defRPr sz="3600">
                <a:solidFill>
                  <a:srgbClr val="156CA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3600"/>
              <a:buNone/>
              <a:defRPr sz="3600">
                <a:solidFill>
                  <a:srgbClr val="156CA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3600"/>
              <a:buNone/>
              <a:defRPr sz="3600">
                <a:solidFill>
                  <a:srgbClr val="156CA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3600"/>
              <a:buNone/>
              <a:defRPr sz="3600">
                <a:solidFill>
                  <a:srgbClr val="156CA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3600"/>
              <a:buNone/>
              <a:defRPr sz="3600">
                <a:solidFill>
                  <a:srgbClr val="156CA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3600"/>
              <a:buNone/>
              <a:defRPr sz="3600">
                <a:solidFill>
                  <a:srgbClr val="156CA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3600"/>
              <a:buNone/>
              <a:defRPr sz="3600">
                <a:solidFill>
                  <a:srgbClr val="156CA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3600"/>
              <a:buNone/>
              <a:defRPr sz="3600">
                <a:solidFill>
                  <a:srgbClr val="156CA5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4663225"/>
            <a:ext cx="1753131" cy="3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700" y="99400"/>
            <a:ext cx="410450" cy="44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3"/>
          <p:cNvCxnSpPr/>
          <p:nvPr/>
        </p:nvCxnSpPr>
        <p:spPr>
          <a:xfrm rot="10800000">
            <a:off x="8885725" y="668550"/>
            <a:ext cx="0" cy="380640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3"/>
          <p:cNvCxnSpPr>
            <a:stCxn id="16" idx="1"/>
          </p:cNvCxnSpPr>
          <p:nvPr/>
        </p:nvCxnSpPr>
        <p:spPr>
          <a:xfrm rot="10800000">
            <a:off x="2088758" y="4860017"/>
            <a:ext cx="6383700" cy="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Open Sans"/>
              <a:buNone/>
              <a:defRPr>
                <a:solidFill>
                  <a:srgbClr val="156CA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✓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4663225"/>
            <a:ext cx="1753131" cy="3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700" y="99400"/>
            <a:ext cx="410450" cy="44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" name="Google Shape;27;p4"/>
          <p:cNvCxnSpPr/>
          <p:nvPr/>
        </p:nvCxnSpPr>
        <p:spPr>
          <a:xfrm rot="10800000">
            <a:off x="8885725" y="668550"/>
            <a:ext cx="0" cy="380640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4"/>
          <p:cNvCxnSpPr/>
          <p:nvPr/>
        </p:nvCxnSpPr>
        <p:spPr>
          <a:xfrm rot="10800000">
            <a:off x="2088758" y="4860017"/>
            <a:ext cx="6383700" cy="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Open Sans"/>
              <a:buNone/>
              <a:defRPr>
                <a:solidFill>
                  <a:srgbClr val="156CA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  <a:defRPr sz="1200"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  <a:defRPr sz="1200"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  <a:defRPr sz="1200"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  <a:defRPr sz="1200"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4" name="Google Shape;3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4663225"/>
            <a:ext cx="1753131" cy="3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700" y="99400"/>
            <a:ext cx="410450" cy="44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" name="Google Shape;36;p5"/>
          <p:cNvCxnSpPr/>
          <p:nvPr/>
        </p:nvCxnSpPr>
        <p:spPr>
          <a:xfrm rot="10800000">
            <a:off x="8885725" y="668550"/>
            <a:ext cx="0" cy="380640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5"/>
          <p:cNvCxnSpPr/>
          <p:nvPr/>
        </p:nvCxnSpPr>
        <p:spPr>
          <a:xfrm rot="10800000">
            <a:off x="2088758" y="4860017"/>
            <a:ext cx="6383700" cy="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Open Sans"/>
              <a:buNone/>
              <a:defRPr>
                <a:solidFill>
                  <a:srgbClr val="156CA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None/>
              <a:defRPr>
                <a:solidFill>
                  <a:srgbClr val="156CA5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41" name="Google Shape;4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4663225"/>
            <a:ext cx="1753131" cy="3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700" y="99400"/>
            <a:ext cx="410450" cy="44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" name="Google Shape;43;p6"/>
          <p:cNvCxnSpPr/>
          <p:nvPr/>
        </p:nvCxnSpPr>
        <p:spPr>
          <a:xfrm rot="10800000">
            <a:off x="8885725" y="668550"/>
            <a:ext cx="0" cy="380640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" name="Google Shape;44;p6"/>
          <p:cNvCxnSpPr/>
          <p:nvPr/>
        </p:nvCxnSpPr>
        <p:spPr>
          <a:xfrm rot="10800000">
            <a:off x="2088758" y="4860017"/>
            <a:ext cx="6383700" cy="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400"/>
              <a:buFont typeface="Open Sans"/>
              <a:buNone/>
              <a:defRPr sz="2400">
                <a:solidFill>
                  <a:srgbClr val="156CA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400"/>
              <a:buNone/>
              <a:defRPr sz="2400">
                <a:solidFill>
                  <a:srgbClr val="156CA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400"/>
              <a:buNone/>
              <a:defRPr sz="2400">
                <a:solidFill>
                  <a:srgbClr val="156CA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400"/>
              <a:buNone/>
              <a:defRPr sz="2400">
                <a:solidFill>
                  <a:srgbClr val="156CA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400"/>
              <a:buNone/>
              <a:defRPr sz="2400">
                <a:solidFill>
                  <a:srgbClr val="156CA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400"/>
              <a:buNone/>
              <a:defRPr sz="2400">
                <a:solidFill>
                  <a:srgbClr val="156CA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400"/>
              <a:buNone/>
              <a:defRPr sz="2400">
                <a:solidFill>
                  <a:srgbClr val="156CA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400"/>
              <a:buNone/>
              <a:defRPr sz="2400">
                <a:solidFill>
                  <a:srgbClr val="156CA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400"/>
              <a:buNone/>
              <a:defRPr sz="2400">
                <a:solidFill>
                  <a:srgbClr val="156CA5"/>
                </a:solidFill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  <a:defRPr sz="1200"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  <a:defRPr sz="1200"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  <a:defRPr sz="1200"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49" name="Google Shape;4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4663225"/>
            <a:ext cx="1753131" cy="3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700" y="99400"/>
            <a:ext cx="410450" cy="44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" name="Google Shape;51;p7"/>
          <p:cNvCxnSpPr/>
          <p:nvPr/>
        </p:nvCxnSpPr>
        <p:spPr>
          <a:xfrm rot="10800000">
            <a:off x="8885725" y="668550"/>
            <a:ext cx="0" cy="380640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7"/>
          <p:cNvCxnSpPr/>
          <p:nvPr/>
        </p:nvCxnSpPr>
        <p:spPr>
          <a:xfrm rot="10800000">
            <a:off x="2088758" y="4860017"/>
            <a:ext cx="6383700" cy="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pen Sans"/>
              <a:buNone/>
              <a:defRPr sz="4800">
                <a:solidFill>
                  <a:schemeClr val="lt1"/>
                </a:solidFill>
                <a:highlight>
                  <a:srgbClr val="156CA5"/>
                </a:highlight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pen Sans ExtraBold"/>
              <a:buNone/>
              <a:defRPr sz="4800">
                <a:solidFill>
                  <a:schemeClr val="lt1"/>
                </a:solidFill>
                <a:highlight>
                  <a:srgbClr val="156CA5"/>
                </a:highlight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pen Sans ExtraBold"/>
              <a:buNone/>
              <a:defRPr sz="4800">
                <a:solidFill>
                  <a:schemeClr val="lt1"/>
                </a:solidFill>
                <a:highlight>
                  <a:srgbClr val="156CA5"/>
                </a:highlight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pen Sans ExtraBold"/>
              <a:buNone/>
              <a:defRPr sz="4800">
                <a:solidFill>
                  <a:schemeClr val="lt1"/>
                </a:solidFill>
                <a:highlight>
                  <a:srgbClr val="156CA5"/>
                </a:highlight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pen Sans ExtraBold"/>
              <a:buNone/>
              <a:defRPr sz="4800">
                <a:solidFill>
                  <a:schemeClr val="lt1"/>
                </a:solidFill>
                <a:highlight>
                  <a:srgbClr val="156CA5"/>
                </a:highlight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pen Sans ExtraBold"/>
              <a:buNone/>
              <a:defRPr sz="4800">
                <a:solidFill>
                  <a:schemeClr val="lt1"/>
                </a:solidFill>
                <a:highlight>
                  <a:srgbClr val="156CA5"/>
                </a:highlight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pen Sans ExtraBold"/>
              <a:buNone/>
              <a:defRPr sz="4800">
                <a:solidFill>
                  <a:schemeClr val="lt1"/>
                </a:solidFill>
                <a:highlight>
                  <a:srgbClr val="156CA5"/>
                </a:highlight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pen Sans ExtraBold"/>
              <a:buNone/>
              <a:defRPr sz="4800">
                <a:solidFill>
                  <a:schemeClr val="lt1"/>
                </a:solidFill>
                <a:highlight>
                  <a:srgbClr val="156CA5"/>
                </a:highlight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pen Sans ExtraBold"/>
              <a:buNone/>
              <a:defRPr sz="4800">
                <a:solidFill>
                  <a:schemeClr val="lt1"/>
                </a:solidFill>
                <a:highlight>
                  <a:srgbClr val="156CA5"/>
                </a:highlight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56" name="Google Shape;5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4663225"/>
            <a:ext cx="1753131" cy="3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700" y="99400"/>
            <a:ext cx="410450" cy="44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" name="Google Shape;58;p8"/>
          <p:cNvCxnSpPr/>
          <p:nvPr/>
        </p:nvCxnSpPr>
        <p:spPr>
          <a:xfrm rot="10800000">
            <a:off x="8885725" y="668550"/>
            <a:ext cx="0" cy="380640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8"/>
          <p:cNvCxnSpPr/>
          <p:nvPr/>
        </p:nvCxnSpPr>
        <p:spPr>
          <a:xfrm rot="10800000">
            <a:off x="2088758" y="4860017"/>
            <a:ext cx="6383700" cy="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Font typeface="Open Sans"/>
              <a:buNone/>
              <a:defRPr sz="4200">
                <a:solidFill>
                  <a:srgbClr val="156CA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None/>
              <a:defRPr sz="4200">
                <a:solidFill>
                  <a:srgbClr val="156CA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None/>
              <a:defRPr sz="4200">
                <a:solidFill>
                  <a:srgbClr val="156CA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None/>
              <a:defRPr sz="4200">
                <a:solidFill>
                  <a:srgbClr val="156CA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None/>
              <a:defRPr sz="4200">
                <a:solidFill>
                  <a:srgbClr val="156CA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None/>
              <a:defRPr sz="4200">
                <a:solidFill>
                  <a:srgbClr val="156CA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None/>
              <a:defRPr sz="4200">
                <a:solidFill>
                  <a:srgbClr val="156CA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None/>
              <a:defRPr sz="4200">
                <a:solidFill>
                  <a:srgbClr val="156CA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4200"/>
              <a:buNone/>
              <a:defRPr sz="4200">
                <a:solidFill>
                  <a:srgbClr val="156CA5"/>
                </a:solidFill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 Light"/>
              <a:buNone/>
              <a:defRPr sz="21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 Light"/>
              <a:buNone/>
              <a:defRPr sz="21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 Light"/>
              <a:buNone/>
              <a:defRPr sz="21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 Light"/>
              <a:buNone/>
              <a:defRPr sz="21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 Light"/>
              <a:buNone/>
              <a:defRPr sz="21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 Light"/>
              <a:buNone/>
              <a:defRPr sz="21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 Light"/>
              <a:buNone/>
              <a:defRPr sz="21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 Light"/>
              <a:buNone/>
              <a:defRPr sz="21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 Light"/>
              <a:buNone/>
              <a:defRPr sz="21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6" name="Google Shape;6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4663225"/>
            <a:ext cx="1753131" cy="32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" name="Google Shape;67;p9"/>
          <p:cNvCxnSpPr/>
          <p:nvPr/>
        </p:nvCxnSpPr>
        <p:spPr>
          <a:xfrm rot="10800000">
            <a:off x="2088758" y="4860017"/>
            <a:ext cx="6383700" cy="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8" name="Google Shape;6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700" y="99400"/>
            <a:ext cx="410450" cy="4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318800" y="400355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2" name="Google Shape;7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4663225"/>
            <a:ext cx="1753131" cy="3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700" y="99400"/>
            <a:ext cx="410450" cy="44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" name="Google Shape;74;p10"/>
          <p:cNvCxnSpPr/>
          <p:nvPr/>
        </p:nvCxnSpPr>
        <p:spPr>
          <a:xfrm rot="10800000">
            <a:off x="8885725" y="668550"/>
            <a:ext cx="0" cy="380640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10"/>
          <p:cNvCxnSpPr/>
          <p:nvPr/>
        </p:nvCxnSpPr>
        <p:spPr>
          <a:xfrm rot="10800000">
            <a:off x="2088758" y="4860017"/>
            <a:ext cx="6383700" cy="0"/>
          </a:xfrm>
          <a:prstGeom prst="straightConnector1">
            <a:avLst/>
          </a:prstGeom>
          <a:noFill/>
          <a:ln cap="flat" cmpd="sng" w="9525">
            <a:solidFill>
              <a:srgbClr val="156C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Inter Medium"/>
              <a:buNone/>
              <a:defRPr sz="2800">
                <a:solidFill>
                  <a:srgbClr val="156CA5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Inter Medium"/>
              <a:buNone/>
              <a:defRPr sz="2800">
                <a:solidFill>
                  <a:srgbClr val="156CA5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Inter Medium"/>
              <a:buNone/>
              <a:defRPr sz="2800">
                <a:solidFill>
                  <a:srgbClr val="156CA5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Inter Medium"/>
              <a:buNone/>
              <a:defRPr sz="2800">
                <a:solidFill>
                  <a:srgbClr val="156CA5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Inter Medium"/>
              <a:buNone/>
              <a:defRPr sz="2800">
                <a:solidFill>
                  <a:srgbClr val="156CA5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Inter Medium"/>
              <a:buNone/>
              <a:defRPr sz="2800">
                <a:solidFill>
                  <a:srgbClr val="156CA5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Inter Medium"/>
              <a:buNone/>
              <a:defRPr sz="2800">
                <a:solidFill>
                  <a:srgbClr val="156CA5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Inter Medium"/>
              <a:buNone/>
              <a:defRPr sz="2800">
                <a:solidFill>
                  <a:srgbClr val="156CA5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2800"/>
              <a:buFont typeface="Inter Medium"/>
              <a:buNone/>
              <a:defRPr sz="2800">
                <a:solidFill>
                  <a:srgbClr val="156CA5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 Light"/>
              <a:buChar char="●"/>
              <a:defRPr sz="1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17500" lvl="1" marL="9144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○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■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●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17500" lvl="4" marL="22860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○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17500" lvl="5" marL="27432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■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17500" lvl="6" marL="32004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●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17500" lvl="7" marL="36576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○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17500" lvl="8" marL="41148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■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jpg"/><Relationship Id="rId4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9.png"/><Relationship Id="rId7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2475" y="3792200"/>
            <a:ext cx="1437600" cy="14376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3"/>
          <p:cNvSpPr txBox="1"/>
          <p:nvPr>
            <p:ph type="ctrTitle"/>
          </p:nvPr>
        </p:nvSpPr>
        <p:spPr>
          <a:xfrm>
            <a:off x="311700" y="191800"/>
            <a:ext cx="8520600" cy="144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revue de code pour toutes et tous</a:t>
            </a:r>
            <a:endParaRPr/>
          </a:p>
        </p:txBody>
      </p:sp>
      <p:sp>
        <p:nvSpPr>
          <p:cNvPr id="96" name="Google Shape;96;p13"/>
          <p:cNvSpPr txBox="1"/>
          <p:nvPr>
            <p:ph idx="1" type="subTitle"/>
          </p:nvPr>
        </p:nvSpPr>
        <p:spPr>
          <a:xfrm>
            <a:off x="361350" y="16992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 </a:t>
            </a:r>
            <a:r>
              <a:rPr lang="fr"/>
              <a:t>Lydie Fromont &amp; Florent Torregrosa</a:t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4326" y="4393061"/>
            <a:ext cx="1437600" cy="385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2375" y="4170194"/>
            <a:ext cx="1244012" cy="83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1350" y="4373888"/>
            <a:ext cx="1393500" cy="42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type="title"/>
          </p:nvPr>
        </p:nvSpPr>
        <p:spPr>
          <a:xfrm>
            <a:off x="266775" y="4588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 pratique</a:t>
            </a:r>
            <a:endParaRPr/>
          </a:p>
        </p:txBody>
      </p:sp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1575" y="1443125"/>
            <a:ext cx="4743450" cy="254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Gitlab</a:t>
            </a:r>
            <a:endParaRPr/>
          </a:p>
        </p:txBody>
      </p:sp>
      <p:sp>
        <p:nvSpPr>
          <p:cNvPr id="174" name="Google Shape;17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Merge Request (MR) pour faire la revue dans Gitlab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Overview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Commits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Pipelines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Changes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Ouvrir une MR</a:t>
            </a:r>
            <a:endParaRPr/>
          </a:p>
        </p:txBody>
      </p:sp>
      <p:sp>
        <p:nvSpPr>
          <p:cNvPr id="180" name="Google Shape;18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D’abord envoyé le code d’une branche dédiée à un ticket.</a:t>
            </a:r>
            <a:endParaRPr/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25262"/>
            <a:ext cx="9144000" cy="293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Ouvrir une MR (suite)</a:t>
            </a:r>
            <a:endParaRPr/>
          </a:p>
        </p:txBody>
      </p:sp>
      <p:sp>
        <p:nvSpPr>
          <p:cNvPr id="187" name="Google Shape;18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Gitlab fournit un lien rapide de création d’une MR par rapport au dernier push.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Sinon passer par la partie MR sur un projet.</a:t>
            </a:r>
            <a:endParaRPr/>
          </a:p>
        </p:txBody>
      </p:sp>
      <p:pic>
        <p:nvPicPr>
          <p:cNvPr id="188" name="Google Shape;18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99231"/>
            <a:ext cx="9144003" cy="1906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/>
              <a:t>Ouvrir une MR (Le retour)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6"/>
          <p:cNvSpPr txBox="1"/>
          <p:nvPr>
            <p:ph idx="1" type="body"/>
          </p:nvPr>
        </p:nvSpPr>
        <p:spPr>
          <a:xfrm>
            <a:off x="311700" y="1152475"/>
            <a:ext cx="396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Faire attention si la branche cible n’est pas la branche par défaut.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Gérer les infos de MR en fonction des conventions de l’entreprise/du projet/de l’équipe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" name="Google Shape;195;p26"/>
          <p:cNvGrpSpPr/>
          <p:nvPr/>
        </p:nvGrpSpPr>
        <p:grpSpPr>
          <a:xfrm>
            <a:off x="4335724" y="1105975"/>
            <a:ext cx="4433700" cy="3602527"/>
            <a:chOff x="4335724" y="1105975"/>
            <a:chExt cx="4433700" cy="3602527"/>
          </a:xfrm>
        </p:grpSpPr>
        <p:pic>
          <p:nvPicPr>
            <p:cNvPr id="196" name="Google Shape;196;p26"/>
            <p:cNvPicPr preferRelativeResize="0"/>
            <p:nvPr/>
          </p:nvPicPr>
          <p:blipFill rotWithShape="1">
            <a:blip r:embed="rId3">
              <a:alphaModFix/>
            </a:blip>
            <a:srcRect b="7655" l="0" r="0" t="0"/>
            <a:stretch/>
          </p:blipFill>
          <p:spPr>
            <a:xfrm>
              <a:off x="4335724" y="1105975"/>
              <a:ext cx="4433700" cy="36025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7" name="Google Shape;197;p26"/>
            <p:cNvSpPr/>
            <p:nvPr/>
          </p:nvSpPr>
          <p:spPr>
            <a:xfrm>
              <a:off x="5307175" y="4538025"/>
              <a:ext cx="256200" cy="75000"/>
            </a:xfrm>
            <a:prstGeom prst="rect">
              <a:avLst/>
            </a:prstGeom>
            <a:solidFill>
              <a:srgbClr val="1F1E25"/>
            </a:solidFill>
            <a:ln cap="flat" cmpd="sng" w="9525">
              <a:solidFill>
                <a:srgbClr val="1F1E2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Commits</a:t>
            </a:r>
            <a:endParaRPr/>
          </a:p>
        </p:txBody>
      </p:sp>
      <p:sp>
        <p:nvSpPr>
          <p:cNvPr id="203" name="Google Shape;20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Bien séparer les commits quand on ajoute des dépendances, dans un projet où on les versionne, sinon cela risque d'aller au bout de la capacité de Gitlab à afficher un diff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2000"/>
              <a:t>200 lignes de code c’est bien, 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2000"/>
              <a:t>plus de 400 ça devient compliqué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Overview</a:t>
            </a:r>
            <a:endParaRPr/>
          </a:p>
        </p:txBody>
      </p:sp>
      <p:sp>
        <p:nvSpPr>
          <p:cNvPr id="209" name="Google Shape;209;p28"/>
          <p:cNvSpPr txBox="1"/>
          <p:nvPr>
            <p:ph idx="1" type="body"/>
          </p:nvPr>
        </p:nvSpPr>
        <p:spPr>
          <a:xfrm>
            <a:off x="311700" y="1152475"/>
            <a:ext cx="419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Affichage des: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Fils de discussion non résolus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Rapports de tests (selon config CI)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Personnes ayant approuvées la MR (séparé des pouces en haut ou en bas)</a:t>
            </a:r>
            <a:endParaRPr/>
          </a:p>
        </p:txBody>
      </p:sp>
      <p:grpSp>
        <p:nvGrpSpPr>
          <p:cNvPr id="210" name="Google Shape;210;p28"/>
          <p:cNvGrpSpPr/>
          <p:nvPr/>
        </p:nvGrpSpPr>
        <p:grpSpPr>
          <a:xfrm>
            <a:off x="4592400" y="79000"/>
            <a:ext cx="3901323" cy="4744950"/>
            <a:chOff x="4592400" y="79000"/>
            <a:chExt cx="3901323" cy="4744950"/>
          </a:xfrm>
        </p:grpSpPr>
        <p:pic>
          <p:nvPicPr>
            <p:cNvPr id="211" name="Google Shape;211;p28"/>
            <p:cNvPicPr preferRelativeResize="0"/>
            <p:nvPr/>
          </p:nvPicPr>
          <p:blipFill rotWithShape="1">
            <a:blip r:embed="rId3">
              <a:alphaModFix/>
            </a:blip>
            <a:srcRect b="5159" l="0" r="0" t="0"/>
            <a:stretch/>
          </p:blipFill>
          <p:spPr>
            <a:xfrm>
              <a:off x="4592400" y="79000"/>
              <a:ext cx="3901323" cy="4744950"/>
            </a:xfrm>
            <a:prstGeom prst="rect">
              <a:avLst/>
            </a:prstGeom>
            <a:noFill/>
            <a:ln cap="flat" cmpd="sng" w="9525">
              <a:solidFill>
                <a:srgbClr val="7038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212" name="Google Shape;212;p28"/>
            <p:cNvSpPr/>
            <p:nvPr/>
          </p:nvSpPr>
          <p:spPr>
            <a:xfrm>
              <a:off x="5492600" y="342600"/>
              <a:ext cx="246000" cy="71700"/>
            </a:xfrm>
            <a:prstGeom prst="rect">
              <a:avLst/>
            </a:prstGeom>
            <a:solidFill>
              <a:srgbClr val="1F1E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5376600" y="1517700"/>
              <a:ext cx="289800" cy="44100"/>
            </a:xfrm>
            <a:prstGeom prst="rect">
              <a:avLst/>
            </a:prstGeom>
            <a:solidFill>
              <a:srgbClr val="1F1E25"/>
            </a:solidFill>
            <a:ln cap="flat" cmpd="sng" w="9525">
              <a:solidFill>
                <a:srgbClr val="1F1E2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5551200" y="2938100"/>
              <a:ext cx="412500" cy="44100"/>
            </a:xfrm>
            <a:prstGeom prst="rect">
              <a:avLst/>
            </a:prstGeom>
            <a:solidFill>
              <a:srgbClr val="333239"/>
            </a:solidFill>
            <a:ln cap="flat" cmpd="sng" w="9525">
              <a:solidFill>
                <a:srgbClr val="33323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5415800" y="3867075"/>
              <a:ext cx="258900" cy="44100"/>
            </a:xfrm>
            <a:prstGeom prst="rect">
              <a:avLst/>
            </a:prstGeom>
            <a:solidFill>
              <a:srgbClr val="1F1E25"/>
            </a:solidFill>
            <a:ln cap="flat" cmpd="sng" w="9525">
              <a:solidFill>
                <a:srgbClr val="1F1E2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5926000" y="3977000"/>
              <a:ext cx="92400" cy="26400"/>
            </a:xfrm>
            <a:prstGeom prst="rect">
              <a:avLst/>
            </a:prstGeom>
            <a:solidFill>
              <a:srgbClr val="703800"/>
            </a:solidFill>
            <a:ln cap="flat" cmpd="sng" w="9525">
              <a:solidFill>
                <a:srgbClr val="7038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5428600" y="3968150"/>
              <a:ext cx="225300" cy="44100"/>
            </a:xfrm>
            <a:prstGeom prst="rect">
              <a:avLst/>
            </a:prstGeom>
            <a:solidFill>
              <a:srgbClr val="1F1E25"/>
            </a:solidFill>
            <a:ln cap="flat" cmpd="sng" w="9525">
              <a:solidFill>
                <a:srgbClr val="1F1E2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5457850" y="2447475"/>
              <a:ext cx="390600" cy="44100"/>
            </a:xfrm>
            <a:prstGeom prst="rect">
              <a:avLst/>
            </a:prstGeom>
            <a:solidFill>
              <a:srgbClr val="1F1E25"/>
            </a:solidFill>
            <a:ln cap="flat" cmpd="sng" w="9525">
              <a:solidFill>
                <a:srgbClr val="1F1E2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Changes</a:t>
            </a:r>
            <a:endParaRPr/>
          </a:p>
        </p:txBody>
      </p:sp>
      <p:sp>
        <p:nvSpPr>
          <p:cNvPr id="224" name="Google Shape;224;p29"/>
          <p:cNvSpPr txBox="1"/>
          <p:nvPr>
            <p:ph idx="1" type="body"/>
          </p:nvPr>
        </p:nvSpPr>
        <p:spPr>
          <a:xfrm>
            <a:off x="311700" y="1152475"/>
            <a:ext cx="4019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Possibilité de 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Naviguer par fichier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Marquer un fichier comme lu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Mettre un commentaire sur plusieurs lignes de 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5" name="Google Shape;225;p29"/>
          <p:cNvGrpSpPr/>
          <p:nvPr/>
        </p:nvGrpSpPr>
        <p:grpSpPr>
          <a:xfrm>
            <a:off x="4228850" y="-4"/>
            <a:ext cx="3865624" cy="4740229"/>
            <a:chOff x="4228850" y="-4"/>
            <a:chExt cx="3865624" cy="4740229"/>
          </a:xfrm>
        </p:grpSpPr>
        <p:pic>
          <p:nvPicPr>
            <p:cNvPr id="226" name="Google Shape;226;p29"/>
            <p:cNvPicPr preferRelativeResize="0"/>
            <p:nvPr/>
          </p:nvPicPr>
          <p:blipFill rotWithShape="1">
            <a:blip r:embed="rId3">
              <a:alphaModFix/>
            </a:blip>
            <a:srcRect b="4196" l="0" r="0" t="0"/>
            <a:stretch/>
          </p:blipFill>
          <p:spPr>
            <a:xfrm>
              <a:off x="4228850" y="-4"/>
              <a:ext cx="3865624" cy="474022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7" name="Google Shape;227;p29"/>
            <p:cNvSpPr/>
            <p:nvPr/>
          </p:nvSpPr>
          <p:spPr>
            <a:xfrm>
              <a:off x="5886225" y="1560175"/>
              <a:ext cx="400200" cy="44100"/>
            </a:xfrm>
            <a:prstGeom prst="rect">
              <a:avLst/>
            </a:prstGeom>
            <a:solidFill>
              <a:srgbClr val="333239"/>
            </a:solidFill>
            <a:ln cap="flat" cmpd="sng" w="9525">
              <a:solidFill>
                <a:srgbClr val="33323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28" name="Google Shape;228;p29"/>
            <p:cNvSpPr/>
            <p:nvPr/>
          </p:nvSpPr>
          <p:spPr>
            <a:xfrm>
              <a:off x="5134650" y="275850"/>
              <a:ext cx="220200" cy="71700"/>
            </a:xfrm>
            <a:prstGeom prst="rect">
              <a:avLst/>
            </a:prstGeom>
            <a:solidFill>
              <a:srgbClr val="1F1E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Changes</a:t>
            </a:r>
            <a:endParaRPr/>
          </a:p>
        </p:txBody>
      </p:sp>
      <p:sp>
        <p:nvSpPr>
          <p:cNvPr id="234" name="Google Shape;23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5" name="Google Shape;235;p30"/>
          <p:cNvGrpSpPr/>
          <p:nvPr/>
        </p:nvGrpSpPr>
        <p:grpSpPr>
          <a:xfrm>
            <a:off x="2372874" y="395000"/>
            <a:ext cx="5988851" cy="4117751"/>
            <a:chOff x="2372874" y="395000"/>
            <a:chExt cx="5988851" cy="4117751"/>
          </a:xfrm>
        </p:grpSpPr>
        <p:pic>
          <p:nvPicPr>
            <p:cNvPr id="236" name="Google Shape;236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72874" y="395000"/>
              <a:ext cx="5988851" cy="41177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7" name="Google Shape;237;p30"/>
            <p:cNvSpPr/>
            <p:nvPr/>
          </p:nvSpPr>
          <p:spPr>
            <a:xfrm>
              <a:off x="2708050" y="699725"/>
              <a:ext cx="1059600" cy="163500"/>
            </a:xfrm>
            <a:prstGeom prst="rect">
              <a:avLst/>
            </a:prstGeom>
            <a:solidFill>
              <a:srgbClr val="333239"/>
            </a:solidFill>
            <a:ln cap="flat" cmpd="sng" w="9525">
              <a:solidFill>
                <a:srgbClr val="33323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À vous de jouer … </a:t>
            </a:r>
            <a:endParaRPr/>
          </a:p>
        </p:txBody>
      </p:sp>
      <p:sp>
        <p:nvSpPr>
          <p:cNvPr id="243" name="Google Shape;243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5600" y="1017725"/>
            <a:ext cx="6102003" cy="362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Lydie Fromont (Ilyna)</a:t>
            </a:r>
            <a:endParaRPr/>
          </a:p>
        </p:txBody>
      </p:sp>
      <p:sp>
        <p:nvSpPr>
          <p:cNvPr id="105" name="Google Shape;10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Leader </a:t>
            </a:r>
            <a:r>
              <a:rPr lang="fr"/>
              <a:t>Développeuse</a:t>
            </a:r>
            <a:r>
              <a:rPr lang="fr"/>
              <a:t> chez Axess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De Drupal 6 à Drupal 10 (13 ans)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Autodidacte et autonome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4"/>
          <p:cNvPicPr preferRelativeResize="0"/>
          <p:nvPr/>
        </p:nvPicPr>
        <p:blipFill rotWithShape="1">
          <a:blip r:embed="rId3">
            <a:alphaModFix/>
          </a:blip>
          <a:srcRect b="13506" l="1620" r="-1620" t="3684"/>
          <a:stretch/>
        </p:blipFill>
        <p:spPr>
          <a:xfrm>
            <a:off x="5660100" y="875300"/>
            <a:ext cx="2812524" cy="3573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1726" y="4063386"/>
            <a:ext cx="1437600" cy="385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2"/>
          <p:cNvSpPr txBox="1"/>
          <p:nvPr>
            <p:ph type="title"/>
          </p:nvPr>
        </p:nvSpPr>
        <p:spPr>
          <a:xfrm>
            <a:off x="2912700" y="458475"/>
            <a:ext cx="2620500" cy="348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" sz="4400">
                <a:solidFill>
                  <a:srgbClr val="156CA5"/>
                </a:solidFill>
                <a:highlight>
                  <a:schemeClr val="lt1"/>
                </a:highlight>
                <a:latin typeface="Inter"/>
                <a:ea typeface="Inter"/>
                <a:cs typeface="Inter"/>
                <a:sym typeface="Inter"/>
              </a:rPr>
              <a:t>Merci</a:t>
            </a:r>
            <a:r>
              <a:rPr lang="fr" sz="3700">
                <a:solidFill>
                  <a:srgbClr val="156CA5"/>
                </a:solidFill>
                <a:highlight>
                  <a:schemeClr val="lt1"/>
                </a:highlight>
                <a:latin typeface="Inter"/>
                <a:ea typeface="Inter"/>
                <a:cs typeface="Inter"/>
                <a:sym typeface="Inter"/>
              </a:rPr>
              <a:t> </a:t>
            </a:r>
            <a:endParaRPr sz="3700">
              <a:solidFill>
                <a:srgbClr val="156CA5"/>
              </a:solidFill>
              <a:highlight>
                <a:schemeClr val="lt1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fr" sz="3700">
                <a:solidFill>
                  <a:srgbClr val="156CA5"/>
                </a:solidFill>
                <a:highlight>
                  <a:schemeClr val="lt1"/>
                </a:highlight>
                <a:latin typeface="Inter"/>
                <a:ea typeface="Inter"/>
                <a:cs typeface="Inter"/>
                <a:sym typeface="Inter"/>
              </a:rPr>
              <a:t>pour votre écoute !</a:t>
            </a:r>
            <a:endParaRPr i="1" sz="3700">
              <a:solidFill>
                <a:srgbClr val="156CA5"/>
              </a:solidFill>
              <a:highlight>
                <a:schemeClr val="lt1"/>
              </a:highlight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50" name="Google Shape;25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50" y="2173500"/>
            <a:ext cx="1437600" cy="143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251" y="1677611"/>
            <a:ext cx="1437600" cy="385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4050" y="3421994"/>
            <a:ext cx="1244012" cy="83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7255" y="751275"/>
            <a:ext cx="1437600" cy="43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61051" y="1119575"/>
            <a:ext cx="1718441" cy="234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Florent Torregrosa (Grimreaper)</a:t>
            </a:r>
            <a:endParaRPr/>
          </a:p>
        </p:txBody>
      </p:sp>
      <p:sp>
        <p:nvSpPr>
          <p:cNvPr id="113" name="Google Shape;11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Tech expert chez Smile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+ de 10 ans de Drupal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Mainteneur/co-mainteneur de projets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Organisateur de meetups sur Marseille</a:t>
            </a:r>
            <a:endParaRPr/>
          </a:p>
        </p:txBody>
      </p:sp>
      <p:pic>
        <p:nvPicPr>
          <p:cNvPr id="114" name="Google Shape;11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8699" y="1254713"/>
            <a:ext cx="2638650" cy="263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1250" y="3569600"/>
            <a:ext cx="1437600" cy="143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/>
              <a:t>La revue de code pour toutes et tous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11700" y="1152475"/>
            <a:ext cx="740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fr" sz="2100"/>
              <a:t>Quesaco ?</a:t>
            </a:r>
            <a:endParaRPr sz="2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fr" sz="2100"/>
              <a:t>À quoi ça sert ?</a:t>
            </a:r>
            <a:endParaRPr sz="2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fr" sz="2100"/>
              <a:t>Principes d’une bonne revue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fr" sz="2100"/>
              <a:t>Ce qu’une revue de code n’est pas</a:t>
            </a:r>
            <a:endParaRPr sz="2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fr" sz="2100"/>
              <a:t>En pratique</a:t>
            </a:r>
            <a:endParaRPr sz="1100"/>
          </a:p>
        </p:txBody>
      </p:sp>
      <p:pic>
        <p:nvPicPr>
          <p:cNvPr id="122" name="Google Shape;122;p16"/>
          <p:cNvPicPr preferRelativeResize="0"/>
          <p:nvPr/>
        </p:nvPicPr>
        <p:blipFill rotWithShape="1">
          <a:blip r:embed="rId3">
            <a:alphaModFix/>
          </a:blip>
          <a:srcRect b="0" l="17006" r="18180" t="0"/>
          <a:stretch/>
        </p:blipFill>
        <p:spPr>
          <a:xfrm>
            <a:off x="4467650" y="1179513"/>
            <a:ext cx="4364650" cy="336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Quesaco ?</a:t>
            </a:r>
            <a:endParaRPr/>
          </a:p>
        </p:txBody>
      </p:sp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 amt="20000"/>
          </a:blip>
          <a:srcRect b="0" l="0" r="14850" t="0"/>
          <a:stretch/>
        </p:blipFill>
        <p:spPr>
          <a:xfrm>
            <a:off x="3553150" y="1017725"/>
            <a:ext cx="5176100" cy="3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 txBox="1"/>
          <p:nvPr>
            <p:ph idx="1" type="body"/>
          </p:nvPr>
        </p:nvSpPr>
        <p:spPr>
          <a:xfrm>
            <a:off x="311700" y="1152475"/>
            <a:ext cx="5919300" cy="3416400"/>
          </a:xfrm>
          <a:prstGeom prst="rect">
            <a:avLst/>
          </a:prstGeom>
          <a:effectLst>
            <a:outerShdw rotWithShape="0" algn="bl" dir="15240000" dist="9525">
              <a:schemeClr val="dk2">
                <a:alpha val="62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Le principe de la revue de code est de faire examiner son code source par une autre personne.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Elle doit faire partie à part entière du processus de développement.</a:t>
            </a:r>
            <a:endParaRPr/>
          </a:p>
        </p:txBody>
      </p:sp>
      <p:sp>
        <p:nvSpPr>
          <p:cNvPr id="130" name="Google Shape;130;p17"/>
          <p:cNvSpPr txBox="1"/>
          <p:nvPr/>
        </p:nvSpPr>
        <p:spPr>
          <a:xfrm>
            <a:off x="2577300" y="3624025"/>
            <a:ext cx="568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1" name="Google Shape;131;p17"/>
          <p:cNvSpPr/>
          <p:nvPr/>
        </p:nvSpPr>
        <p:spPr>
          <a:xfrm rot="-223254">
            <a:off x="2338470" y="652410"/>
            <a:ext cx="1668818" cy="532419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156CA5"/>
          </a:solidFill>
          <a:ln>
            <a:noFill/>
          </a:ln>
          <a:effectLst>
            <a:outerShdw blurRad="257175" rotWithShape="0" algn="bl" dir="5400000" dist="19050">
              <a:srgbClr val="000000">
                <a:alpha val="5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EEE8D5"/>
                </a:solidFill>
                <a:latin typeface="Open Sans"/>
                <a:ea typeface="Open Sans"/>
                <a:cs typeface="Open Sans"/>
                <a:sym typeface="Open Sans"/>
              </a:rPr>
              <a:t>C</a:t>
            </a:r>
            <a:r>
              <a:rPr lang="fr" sz="1800">
                <a:solidFill>
                  <a:srgbClr val="EEE8D5"/>
                </a:solidFill>
                <a:latin typeface="Open Sans"/>
                <a:ea typeface="Open Sans"/>
                <a:cs typeface="Open Sans"/>
                <a:sym typeface="Open Sans"/>
              </a:rPr>
              <a:t>ode review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2" name="Google Shape;132;p17"/>
          <p:cNvSpPr/>
          <p:nvPr/>
        </p:nvSpPr>
        <p:spPr>
          <a:xfrm rot="-1066248">
            <a:off x="6501667" y="4009230"/>
            <a:ext cx="2029749" cy="532436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156CA5"/>
          </a:solidFill>
          <a:ln>
            <a:noFill/>
          </a:ln>
          <a:effectLst>
            <a:outerShdw blurRad="257175" rotWithShape="0" algn="bl" dir="5400000" dist="19050">
              <a:srgbClr val="000000">
                <a:alpha val="5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800">
                <a:solidFill>
                  <a:srgbClr val="EEE8D5"/>
                </a:solidFill>
                <a:latin typeface="Open Sans"/>
                <a:ea typeface="Open Sans"/>
                <a:cs typeface="Open Sans"/>
                <a:sym typeface="Open Sans"/>
              </a:rPr>
              <a:t>Pull request (PR) </a:t>
            </a:r>
            <a:endParaRPr sz="1800">
              <a:solidFill>
                <a:srgbClr val="EEE8D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EEE8D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EE8D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17"/>
          <p:cNvSpPr/>
          <p:nvPr/>
        </p:nvSpPr>
        <p:spPr>
          <a:xfrm rot="564321">
            <a:off x="6496305" y="706158"/>
            <a:ext cx="2381008" cy="532456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156CA5"/>
          </a:solidFill>
          <a:ln>
            <a:noFill/>
          </a:ln>
          <a:effectLst>
            <a:outerShdw blurRad="257175" rotWithShape="0" algn="bl" dir="5400000" dist="19050">
              <a:srgbClr val="000000">
                <a:alpha val="5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EEE8D5"/>
                </a:solidFill>
                <a:latin typeface="Open Sans"/>
                <a:ea typeface="Open Sans"/>
                <a:cs typeface="Open Sans"/>
                <a:sym typeface="Open Sans"/>
              </a:rPr>
              <a:t>M</a:t>
            </a:r>
            <a:r>
              <a:rPr lang="fr" sz="1800">
                <a:solidFill>
                  <a:srgbClr val="EEE8D5"/>
                </a:solidFill>
                <a:latin typeface="Open Sans"/>
                <a:ea typeface="Open Sans"/>
                <a:cs typeface="Open Sans"/>
                <a:sym typeface="Open Sans"/>
              </a:rPr>
              <a:t>erge request (</a:t>
            </a:r>
            <a:r>
              <a:rPr lang="fr" sz="1800">
                <a:solidFill>
                  <a:srgbClr val="EEE8D5"/>
                </a:solidFill>
                <a:latin typeface="Open Sans"/>
                <a:ea typeface="Open Sans"/>
                <a:cs typeface="Open Sans"/>
                <a:sym typeface="Open Sans"/>
              </a:rPr>
              <a:t>MR) </a:t>
            </a:r>
            <a:endParaRPr sz="1800">
              <a:solidFill>
                <a:srgbClr val="EEE8D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17"/>
          <p:cNvSpPr/>
          <p:nvPr/>
        </p:nvSpPr>
        <p:spPr>
          <a:xfrm rot="233627">
            <a:off x="2516906" y="3792067"/>
            <a:ext cx="2381197" cy="859672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156CA5"/>
          </a:solidFill>
          <a:ln>
            <a:noFill/>
          </a:ln>
          <a:effectLst>
            <a:outerShdw blurRad="257175" rotWithShape="0" algn="bl" dir="5400000" dist="19050">
              <a:srgbClr val="000000">
                <a:alpha val="5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800">
                <a:solidFill>
                  <a:srgbClr val="EEE8D5"/>
                </a:solidFill>
                <a:latin typeface="Open Sans"/>
                <a:ea typeface="Open Sans"/>
                <a:cs typeface="Open Sans"/>
                <a:sym typeface="Open Sans"/>
              </a:rPr>
              <a:t>Revue par les pairs (peer review).</a:t>
            </a:r>
            <a:endParaRPr sz="1800">
              <a:solidFill>
                <a:srgbClr val="EEE8D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EEE8D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EE8D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À quoi ça sert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Détection d'erreurs et de bugs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Amélioration de la qualité du code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Partage de connaissances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Conformité aux normes de l'entreprise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Communication et collaboration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9"/>
          <p:cNvPicPr preferRelativeResize="0"/>
          <p:nvPr/>
        </p:nvPicPr>
        <p:blipFill rotWithShape="1">
          <a:blip r:embed="rId3">
            <a:alphaModFix amt="64000"/>
          </a:blip>
          <a:srcRect b="0" l="9887" r="8333" t="0"/>
          <a:stretch/>
        </p:blipFill>
        <p:spPr>
          <a:xfrm>
            <a:off x="5615325" y="1477625"/>
            <a:ext cx="3216975" cy="318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Principes d’une bonne revue</a:t>
            </a:r>
            <a:endParaRPr/>
          </a:p>
        </p:txBody>
      </p:sp>
      <p:sp>
        <p:nvSpPr>
          <p:cNvPr id="147" name="Google Shape;147;p19"/>
          <p:cNvSpPr txBox="1"/>
          <p:nvPr>
            <p:ph idx="1" type="body"/>
          </p:nvPr>
        </p:nvSpPr>
        <p:spPr>
          <a:xfrm>
            <a:off x="311700" y="1152475"/>
            <a:ext cx="8520600" cy="8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3200">
                <a:solidFill>
                  <a:srgbClr val="156CA5"/>
                </a:solidFill>
                <a:highlight>
                  <a:schemeClr val="lt1"/>
                </a:highlight>
                <a:latin typeface="Inter"/>
                <a:ea typeface="Inter"/>
                <a:cs typeface="Inter"/>
                <a:sym typeface="Inter"/>
              </a:rPr>
              <a:t>Se poser les bonnes questions</a:t>
            </a:r>
            <a:endParaRPr/>
          </a:p>
        </p:txBody>
      </p:sp>
      <p:sp>
        <p:nvSpPr>
          <p:cNvPr id="148" name="Google Shape;148;p19"/>
          <p:cNvSpPr txBox="1"/>
          <p:nvPr>
            <p:ph idx="1" type="body"/>
          </p:nvPr>
        </p:nvSpPr>
        <p:spPr>
          <a:xfrm>
            <a:off x="438925" y="1826825"/>
            <a:ext cx="5913300" cy="26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ct val="100000"/>
              <a:buChar char="✓"/>
            </a:pPr>
            <a:r>
              <a:rPr lang="fr"/>
              <a:t>Le code présente-t-il des erreurs logiques évidentes ?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ct val="100000"/>
              <a:buChar char="✓"/>
            </a:pPr>
            <a:r>
              <a:rPr lang="fr"/>
              <a:t>Le fonctionnement correspond bien à la demande initiale ?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ct val="100000"/>
              <a:buChar char="✓"/>
            </a:pPr>
            <a:r>
              <a:rPr lang="fr"/>
              <a:t>Tous les cas ont-ils été complètement mis en œuvre ?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ct val="100000"/>
              <a:buChar char="✓"/>
            </a:pPr>
            <a:r>
              <a:rPr lang="fr"/>
              <a:t>Le code suit-il les codes standards en place ?</a:t>
            </a:r>
            <a:endParaRPr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=&gt; Outils pour automatiser cette vérification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/>
              <a:t>Principes d’une bonne revue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0"/>
          <p:cNvSpPr txBox="1"/>
          <p:nvPr>
            <p:ph idx="1" type="body"/>
          </p:nvPr>
        </p:nvSpPr>
        <p:spPr>
          <a:xfrm>
            <a:off x="311700" y="1917450"/>
            <a:ext cx="8520600" cy="26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Demander des explications sur les points sensibles et s'ouvrir à une discussion constructive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Se documenter sur les fonctionnalités/modules/codes inconnus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Ne pas hésiter à souligner les trucs bien</a:t>
            </a:r>
            <a:endParaRPr/>
          </a:p>
        </p:txBody>
      </p:sp>
      <p:sp>
        <p:nvSpPr>
          <p:cNvPr id="155" name="Google Shape;155;p20"/>
          <p:cNvSpPr txBox="1"/>
          <p:nvPr>
            <p:ph idx="1" type="body"/>
          </p:nvPr>
        </p:nvSpPr>
        <p:spPr>
          <a:xfrm>
            <a:off x="311700" y="1152475"/>
            <a:ext cx="8520600" cy="8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3200">
                <a:solidFill>
                  <a:srgbClr val="156CA5"/>
                </a:solidFill>
                <a:highlight>
                  <a:schemeClr val="lt1"/>
                </a:highlight>
                <a:latin typeface="Inter"/>
                <a:ea typeface="Inter"/>
                <a:cs typeface="Inter"/>
                <a:sym typeface="Inter"/>
              </a:rPr>
              <a:t>Mais pas que …</a:t>
            </a:r>
            <a:endParaRPr/>
          </a:p>
        </p:txBody>
      </p:sp>
      <p:pic>
        <p:nvPicPr>
          <p:cNvPr id="156" name="Google Shape;15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4250" y="3113050"/>
            <a:ext cx="2294625" cy="161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/>
              <a:t>Ce qu’une revue de code n’est pas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1"/>
          <p:cNvSpPr txBox="1"/>
          <p:nvPr>
            <p:ph idx="1" type="body"/>
          </p:nvPr>
        </p:nvSpPr>
        <p:spPr>
          <a:xfrm>
            <a:off x="311700" y="1219200"/>
            <a:ext cx="8520600" cy="33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Une délégation de responsabilité (code / revue)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La possibilité d’envoyer du code non terminé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Du recettage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56CA5"/>
              </a:buClr>
              <a:buSzPts val="1800"/>
              <a:buChar char="✓"/>
            </a:pPr>
            <a:r>
              <a:rPr lang="fr"/>
              <a:t>Un jeu de ping pong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=&gt; Le code envoyé pour relecture doit être terminé, testé et commenté.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rupalcamp Rennes 2024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